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50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a:t>DDS-EJDH</a:t>
            </a:r>
            <a:r>
              <a:rPr lang="ja-JP" altLang="en-US"/>
              <a:t>性能曲線</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Sheet1!$I$25</c:f>
              <c:strCache>
                <c:ptCount val="1"/>
                <c:pt idx="0">
                  <c:v>0.19</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Sheet1!$H$26:$H$33</c:f>
              <c:numCache>
                <c:formatCode>General</c:formatCode>
                <c:ptCount val="8"/>
                <c:pt idx="0">
                  <c:v>0</c:v>
                </c:pt>
                <c:pt idx="1">
                  <c:v>0.1</c:v>
                </c:pt>
                <c:pt idx="2">
                  <c:v>0.2</c:v>
                </c:pt>
                <c:pt idx="3">
                  <c:v>0.3</c:v>
                </c:pt>
                <c:pt idx="4">
                  <c:v>0.4</c:v>
                </c:pt>
                <c:pt idx="5">
                  <c:v>0.5</c:v>
                </c:pt>
                <c:pt idx="6">
                  <c:v>0.6</c:v>
                </c:pt>
                <c:pt idx="7">
                  <c:v>0.7</c:v>
                </c:pt>
              </c:numCache>
            </c:numRef>
          </c:cat>
          <c:val>
            <c:numRef>
              <c:f>Sheet1!$I$26:$I$33</c:f>
              <c:numCache>
                <c:formatCode>General</c:formatCode>
                <c:ptCount val="8"/>
                <c:pt idx="0">
                  <c:v>540</c:v>
                </c:pt>
                <c:pt idx="1">
                  <c:v>490</c:v>
                </c:pt>
                <c:pt idx="2">
                  <c:v>440</c:v>
                </c:pt>
                <c:pt idx="3">
                  <c:v>390</c:v>
                </c:pt>
                <c:pt idx="4">
                  <c:v>340</c:v>
                </c:pt>
                <c:pt idx="5">
                  <c:v>290</c:v>
                </c:pt>
                <c:pt idx="6">
                  <c:v>240</c:v>
                </c:pt>
              </c:numCache>
            </c:numRef>
          </c:val>
          <c:smooth val="0"/>
          <c:extLst>
            <c:ext xmlns:c16="http://schemas.microsoft.com/office/drawing/2014/chart" uri="{C3380CC4-5D6E-409C-BE32-E72D297353CC}">
              <c16:uniqueId val="{00000000-BC6C-40C4-83D8-949C9FF653BF}"/>
            </c:ext>
          </c:extLst>
        </c:ser>
        <c:ser>
          <c:idx val="1"/>
          <c:order val="1"/>
          <c:tx>
            <c:strRef>
              <c:f>Sheet1!$J$25</c:f>
              <c:strCache>
                <c:ptCount val="1"/>
                <c:pt idx="0">
                  <c:v>0.38</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Sheet1!$H$26:$H$33</c:f>
              <c:numCache>
                <c:formatCode>General</c:formatCode>
                <c:ptCount val="8"/>
                <c:pt idx="0">
                  <c:v>0</c:v>
                </c:pt>
                <c:pt idx="1">
                  <c:v>0.1</c:v>
                </c:pt>
                <c:pt idx="2">
                  <c:v>0.2</c:v>
                </c:pt>
                <c:pt idx="3">
                  <c:v>0.3</c:v>
                </c:pt>
                <c:pt idx="4">
                  <c:v>0.4</c:v>
                </c:pt>
                <c:pt idx="5">
                  <c:v>0.5</c:v>
                </c:pt>
                <c:pt idx="6">
                  <c:v>0.6</c:v>
                </c:pt>
                <c:pt idx="7">
                  <c:v>0.7</c:v>
                </c:pt>
              </c:numCache>
            </c:numRef>
          </c:cat>
          <c:val>
            <c:numRef>
              <c:f>Sheet1!$J$26:$J$33</c:f>
              <c:numCache>
                <c:formatCode>0_ </c:formatCode>
                <c:ptCount val="8"/>
                <c:pt idx="0" formatCode="General">
                  <c:v>1080</c:v>
                </c:pt>
                <c:pt idx="1">
                  <c:v>1014.2</c:v>
                </c:pt>
                <c:pt idx="2">
                  <c:v>948.5</c:v>
                </c:pt>
                <c:pt idx="3">
                  <c:v>882.8</c:v>
                </c:pt>
                <c:pt idx="4">
                  <c:v>817.1</c:v>
                </c:pt>
                <c:pt idx="5">
                  <c:v>751.4</c:v>
                </c:pt>
                <c:pt idx="6">
                  <c:v>685.7</c:v>
                </c:pt>
                <c:pt idx="7" formatCode="General">
                  <c:v>620</c:v>
                </c:pt>
              </c:numCache>
            </c:numRef>
          </c:val>
          <c:smooth val="0"/>
          <c:extLst>
            <c:ext xmlns:c16="http://schemas.microsoft.com/office/drawing/2014/chart" uri="{C3380CC4-5D6E-409C-BE32-E72D297353CC}">
              <c16:uniqueId val="{00000001-BC6C-40C4-83D8-949C9FF653BF}"/>
            </c:ext>
          </c:extLst>
        </c:ser>
        <c:ser>
          <c:idx val="2"/>
          <c:order val="2"/>
          <c:tx>
            <c:strRef>
              <c:f>Sheet1!$K$25</c:f>
              <c:strCache>
                <c:ptCount val="1"/>
                <c:pt idx="0">
                  <c:v>0.57</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Sheet1!$H$26:$H$33</c:f>
              <c:numCache>
                <c:formatCode>General</c:formatCode>
                <c:ptCount val="8"/>
                <c:pt idx="0">
                  <c:v>0</c:v>
                </c:pt>
                <c:pt idx="1">
                  <c:v>0.1</c:v>
                </c:pt>
                <c:pt idx="2">
                  <c:v>0.2</c:v>
                </c:pt>
                <c:pt idx="3">
                  <c:v>0.3</c:v>
                </c:pt>
                <c:pt idx="4">
                  <c:v>0.4</c:v>
                </c:pt>
                <c:pt idx="5">
                  <c:v>0.5</c:v>
                </c:pt>
                <c:pt idx="6">
                  <c:v>0.6</c:v>
                </c:pt>
                <c:pt idx="7">
                  <c:v>0.7</c:v>
                </c:pt>
              </c:numCache>
            </c:numRef>
          </c:cat>
          <c:val>
            <c:numRef>
              <c:f>Sheet1!$K$26:$K$33</c:f>
              <c:numCache>
                <c:formatCode>0_ </c:formatCode>
                <c:ptCount val="8"/>
                <c:pt idx="0" formatCode="General">
                  <c:v>1630</c:v>
                </c:pt>
                <c:pt idx="1">
                  <c:v>1534.2</c:v>
                </c:pt>
                <c:pt idx="2">
                  <c:v>1438.5</c:v>
                </c:pt>
                <c:pt idx="3">
                  <c:v>1342.8</c:v>
                </c:pt>
                <c:pt idx="4">
                  <c:v>1247.0999999999999</c:v>
                </c:pt>
                <c:pt idx="5">
                  <c:v>1151.4000000000001</c:v>
                </c:pt>
                <c:pt idx="6">
                  <c:v>1055.7</c:v>
                </c:pt>
                <c:pt idx="7" formatCode="General">
                  <c:v>960</c:v>
                </c:pt>
              </c:numCache>
            </c:numRef>
          </c:val>
          <c:smooth val="0"/>
          <c:extLst>
            <c:ext xmlns:c16="http://schemas.microsoft.com/office/drawing/2014/chart" uri="{C3380CC4-5D6E-409C-BE32-E72D297353CC}">
              <c16:uniqueId val="{00000002-BC6C-40C4-83D8-949C9FF653BF}"/>
            </c:ext>
          </c:extLst>
        </c:ser>
        <c:ser>
          <c:idx val="3"/>
          <c:order val="3"/>
          <c:tx>
            <c:strRef>
              <c:f>Sheet1!$L$25</c:f>
              <c:strCache>
                <c:ptCount val="1"/>
                <c:pt idx="0">
                  <c:v>0.68</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Sheet1!$H$26:$H$33</c:f>
              <c:numCache>
                <c:formatCode>General</c:formatCode>
                <c:ptCount val="8"/>
                <c:pt idx="0">
                  <c:v>0</c:v>
                </c:pt>
                <c:pt idx="1">
                  <c:v>0.1</c:v>
                </c:pt>
                <c:pt idx="2">
                  <c:v>0.2</c:v>
                </c:pt>
                <c:pt idx="3">
                  <c:v>0.3</c:v>
                </c:pt>
                <c:pt idx="4">
                  <c:v>0.4</c:v>
                </c:pt>
                <c:pt idx="5">
                  <c:v>0.5</c:v>
                </c:pt>
                <c:pt idx="6">
                  <c:v>0.6</c:v>
                </c:pt>
                <c:pt idx="7">
                  <c:v>0.7</c:v>
                </c:pt>
              </c:numCache>
            </c:numRef>
          </c:cat>
          <c:val>
            <c:numRef>
              <c:f>Sheet1!$L$26:$L$33</c:f>
              <c:numCache>
                <c:formatCode>0_ </c:formatCode>
                <c:ptCount val="8"/>
                <c:pt idx="0" formatCode="General">
                  <c:v>1950</c:v>
                </c:pt>
                <c:pt idx="1">
                  <c:v>1841</c:v>
                </c:pt>
                <c:pt idx="2">
                  <c:v>1732.5</c:v>
                </c:pt>
                <c:pt idx="3">
                  <c:v>1624</c:v>
                </c:pt>
                <c:pt idx="4">
                  <c:v>1515.5</c:v>
                </c:pt>
                <c:pt idx="5">
                  <c:v>1407</c:v>
                </c:pt>
                <c:pt idx="6">
                  <c:v>1298.5</c:v>
                </c:pt>
                <c:pt idx="7" formatCode="General">
                  <c:v>1190</c:v>
                </c:pt>
              </c:numCache>
            </c:numRef>
          </c:val>
          <c:smooth val="0"/>
          <c:extLst>
            <c:ext xmlns:c16="http://schemas.microsoft.com/office/drawing/2014/chart" uri="{C3380CC4-5D6E-409C-BE32-E72D297353CC}">
              <c16:uniqueId val="{00000003-BC6C-40C4-83D8-949C9FF653BF}"/>
            </c:ext>
          </c:extLst>
        </c:ser>
        <c:ser>
          <c:idx val="4"/>
          <c:order val="4"/>
          <c:tx>
            <c:strRef>
              <c:f>Sheet1!$M$25</c:f>
              <c:strCache>
                <c:ptCount val="1"/>
                <c:pt idx="0">
                  <c:v>0.99</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Sheet1!$H$26:$H$33</c:f>
              <c:numCache>
                <c:formatCode>General</c:formatCode>
                <c:ptCount val="8"/>
                <c:pt idx="0">
                  <c:v>0</c:v>
                </c:pt>
                <c:pt idx="1">
                  <c:v>0.1</c:v>
                </c:pt>
                <c:pt idx="2">
                  <c:v>0.2</c:v>
                </c:pt>
                <c:pt idx="3">
                  <c:v>0.3</c:v>
                </c:pt>
                <c:pt idx="4">
                  <c:v>0.4</c:v>
                </c:pt>
                <c:pt idx="5">
                  <c:v>0.5</c:v>
                </c:pt>
                <c:pt idx="6">
                  <c:v>0.6</c:v>
                </c:pt>
                <c:pt idx="7">
                  <c:v>0.7</c:v>
                </c:pt>
              </c:numCache>
            </c:numRef>
          </c:cat>
          <c:val>
            <c:numRef>
              <c:f>Sheet1!$M$26:$M$33</c:f>
              <c:numCache>
                <c:formatCode>0_ </c:formatCode>
                <c:ptCount val="8"/>
                <c:pt idx="0" formatCode="General">
                  <c:v>2820</c:v>
                </c:pt>
                <c:pt idx="1">
                  <c:v>2681</c:v>
                </c:pt>
                <c:pt idx="2">
                  <c:v>2542.5</c:v>
                </c:pt>
                <c:pt idx="3">
                  <c:v>2404</c:v>
                </c:pt>
                <c:pt idx="4">
                  <c:v>2265.5</c:v>
                </c:pt>
                <c:pt idx="5">
                  <c:v>2127</c:v>
                </c:pt>
                <c:pt idx="6">
                  <c:v>1988.5</c:v>
                </c:pt>
                <c:pt idx="7" formatCode="General">
                  <c:v>1850</c:v>
                </c:pt>
              </c:numCache>
            </c:numRef>
          </c:val>
          <c:smooth val="0"/>
          <c:extLst>
            <c:ext xmlns:c16="http://schemas.microsoft.com/office/drawing/2014/chart" uri="{C3380CC4-5D6E-409C-BE32-E72D297353CC}">
              <c16:uniqueId val="{00000004-BC6C-40C4-83D8-949C9FF653BF}"/>
            </c:ext>
          </c:extLst>
        </c:ser>
        <c:ser>
          <c:idx val="5"/>
          <c:order val="5"/>
          <c:tx>
            <c:strRef>
              <c:f>Sheet1!$N$25</c:f>
              <c:strCache>
                <c:ptCount val="1"/>
                <c:pt idx="0">
                  <c:v>1.3</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Sheet1!$H$26:$H$33</c:f>
              <c:numCache>
                <c:formatCode>General</c:formatCode>
                <c:ptCount val="8"/>
                <c:pt idx="0">
                  <c:v>0</c:v>
                </c:pt>
                <c:pt idx="1">
                  <c:v>0.1</c:v>
                </c:pt>
                <c:pt idx="2">
                  <c:v>0.2</c:v>
                </c:pt>
                <c:pt idx="3">
                  <c:v>0.3</c:v>
                </c:pt>
                <c:pt idx="4">
                  <c:v>0.4</c:v>
                </c:pt>
                <c:pt idx="5">
                  <c:v>0.5</c:v>
                </c:pt>
                <c:pt idx="6">
                  <c:v>0.6</c:v>
                </c:pt>
                <c:pt idx="7">
                  <c:v>0.7</c:v>
                </c:pt>
              </c:numCache>
            </c:numRef>
          </c:cat>
          <c:val>
            <c:numRef>
              <c:f>Sheet1!$N$26:$N$33</c:f>
              <c:numCache>
                <c:formatCode>0_ </c:formatCode>
                <c:ptCount val="8"/>
                <c:pt idx="0" formatCode="General">
                  <c:v>3700</c:v>
                </c:pt>
                <c:pt idx="1">
                  <c:v>3487.5</c:v>
                </c:pt>
                <c:pt idx="2">
                  <c:v>3275</c:v>
                </c:pt>
                <c:pt idx="3">
                  <c:v>3062.5</c:v>
                </c:pt>
                <c:pt idx="4">
                  <c:v>2850</c:v>
                </c:pt>
                <c:pt idx="5">
                  <c:v>2637.5</c:v>
                </c:pt>
              </c:numCache>
            </c:numRef>
          </c:val>
          <c:smooth val="0"/>
          <c:extLst>
            <c:ext xmlns:c16="http://schemas.microsoft.com/office/drawing/2014/chart" uri="{C3380CC4-5D6E-409C-BE32-E72D297353CC}">
              <c16:uniqueId val="{00000005-BC6C-40C4-83D8-949C9FF653BF}"/>
            </c:ext>
          </c:extLst>
        </c:ser>
        <c:ser>
          <c:idx val="6"/>
          <c:order val="6"/>
          <c:tx>
            <c:strRef>
              <c:f>Sheet1!$O$25</c:f>
              <c:strCache>
                <c:ptCount val="1"/>
                <c:pt idx="0">
                  <c:v>1.6</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Sheet1!$H$26:$H$33</c:f>
              <c:numCache>
                <c:formatCode>General</c:formatCode>
                <c:ptCount val="8"/>
                <c:pt idx="0">
                  <c:v>0</c:v>
                </c:pt>
                <c:pt idx="1">
                  <c:v>0.1</c:v>
                </c:pt>
                <c:pt idx="2">
                  <c:v>0.2</c:v>
                </c:pt>
                <c:pt idx="3">
                  <c:v>0.3</c:v>
                </c:pt>
                <c:pt idx="4">
                  <c:v>0.4</c:v>
                </c:pt>
                <c:pt idx="5">
                  <c:v>0.5</c:v>
                </c:pt>
                <c:pt idx="6">
                  <c:v>0.6</c:v>
                </c:pt>
                <c:pt idx="7">
                  <c:v>0.7</c:v>
                </c:pt>
              </c:numCache>
            </c:numRef>
          </c:cat>
          <c:val>
            <c:numRef>
              <c:f>Sheet1!$O$26:$O$33</c:f>
              <c:numCache>
                <c:formatCode>0_ </c:formatCode>
                <c:ptCount val="8"/>
                <c:pt idx="0" formatCode="General">
                  <c:v>4570</c:v>
                </c:pt>
                <c:pt idx="1">
                  <c:v>4317.5</c:v>
                </c:pt>
                <c:pt idx="2">
                  <c:v>4065</c:v>
                </c:pt>
                <c:pt idx="3">
                  <c:v>3812.5</c:v>
                </c:pt>
                <c:pt idx="4">
                  <c:v>3560</c:v>
                </c:pt>
              </c:numCache>
            </c:numRef>
          </c:val>
          <c:smooth val="0"/>
          <c:extLst>
            <c:ext xmlns:c16="http://schemas.microsoft.com/office/drawing/2014/chart" uri="{C3380CC4-5D6E-409C-BE32-E72D297353CC}">
              <c16:uniqueId val="{00000006-BC6C-40C4-83D8-949C9FF653BF}"/>
            </c:ext>
          </c:extLst>
        </c:ser>
        <c:ser>
          <c:idx val="7"/>
          <c:order val="7"/>
          <c:tx>
            <c:strRef>
              <c:f>Sheet1!$P$25</c:f>
              <c:strCache>
                <c:ptCount val="1"/>
                <c:pt idx="0">
                  <c:v>2.0</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f>Sheet1!$H$26:$H$33</c:f>
              <c:numCache>
                <c:formatCode>General</c:formatCode>
                <c:ptCount val="8"/>
                <c:pt idx="0">
                  <c:v>0</c:v>
                </c:pt>
                <c:pt idx="1">
                  <c:v>0.1</c:v>
                </c:pt>
                <c:pt idx="2">
                  <c:v>0.2</c:v>
                </c:pt>
                <c:pt idx="3">
                  <c:v>0.3</c:v>
                </c:pt>
                <c:pt idx="4">
                  <c:v>0.4</c:v>
                </c:pt>
                <c:pt idx="5">
                  <c:v>0.5</c:v>
                </c:pt>
                <c:pt idx="6">
                  <c:v>0.6</c:v>
                </c:pt>
                <c:pt idx="7">
                  <c:v>0.7</c:v>
                </c:pt>
              </c:numCache>
            </c:numRef>
          </c:cat>
          <c:val>
            <c:numRef>
              <c:f>Sheet1!$P$26:$P$33</c:f>
              <c:numCache>
                <c:formatCode>0_ </c:formatCode>
                <c:ptCount val="8"/>
                <c:pt idx="0">
                  <c:v>5700</c:v>
                </c:pt>
                <c:pt idx="1">
                  <c:v>5400</c:v>
                </c:pt>
                <c:pt idx="2">
                  <c:v>5100</c:v>
                </c:pt>
                <c:pt idx="3">
                  <c:v>4800</c:v>
                </c:pt>
                <c:pt idx="4">
                  <c:v>4500</c:v>
                </c:pt>
              </c:numCache>
            </c:numRef>
          </c:val>
          <c:smooth val="0"/>
          <c:extLst>
            <c:ext xmlns:c16="http://schemas.microsoft.com/office/drawing/2014/chart" uri="{C3380CC4-5D6E-409C-BE32-E72D297353CC}">
              <c16:uniqueId val="{00000007-BC6C-40C4-83D8-949C9FF653BF}"/>
            </c:ext>
          </c:extLst>
        </c:ser>
        <c:ser>
          <c:idx val="8"/>
          <c:order val="8"/>
          <c:tx>
            <c:strRef>
              <c:f>Sheet1!$Q$25</c:f>
              <c:strCache>
                <c:ptCount val="1"/>
                <c:pt idx="0">
                  <c:v>2.3</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numRef>
              <c:f>Sheet1!$H$26:$H$33</c:f>
              <c:numCache>
                <c:formatCode>General</c:formatCode>
                <c:ptCount val="8"/>
                <c:pt idx="0">
                  <c:v>0</c:v>
                </c:pt>
                <c:pt idx="1">
                  <c:v>0.1</c:v>
                </c:pt>
                <c:pt idx="2">
                  <c:v>0.2</c:v>
                </c:pt>
                <c:pt idx="3">
                  <c:v>0.3</c:v>
                </c:pt>
                <c:pt idx="4">
                  <c:v>0.4</c:v>
                </c:pt>
                <c:pt idx="5">
                  <c:v>0.5</c:v>
                </c:pt>
                <c:pt idx="6">
                  <c:v>0.6</c:v>
                </c:pt>
                <c:pt idx="7">
                  <c:v>0.7</c:v>
                </c:pt>
              </c:numCache>
            </c:numRef>
          </c:cat>
          <c:val>
            <c:numRef>
              <c:f>Sheet1!$Q$26:$Q$33</c:f>
              <c:numCache>
                <c:formatCode>0_ </c:formatCode>
                <c:ptCount val="8"/>
                <c:pt idx="0">
                  <c:v>6100</c:v>
                </c:pt>
                <c:pt idx="1">
                  <c:v>5866.67</c:v>
                </c:pt>
                <c:pt idx="2">
                  <c:v>5633.34</c:v>
                </c:pt>
                <c:pt idx="3">
                  <c:v>5400.01</c:v>
                </c:pt>
              </c:numCache>
            </c:numRef>
          </c:val>
          <c:smooth val="0"/>
          <c:extLst>
            <c:ext xmlns:c16="http://schemas.microsoft.com/office/drawing/2014/chart" uri="{C3380CC4-5D6E-409C-BE32-E72D297353CC}">
              <c16:uniqueId val="{00000008-BC6C-40C4-83D8-949C9FF653BF}"/>
            </c:ext>
          </c:extLst>
        </c:ser>
        <c:dLbls>
          <c:showLegendKey val="0"/>
          <c:showVal val="0"/>
          <c:showCatName val="0"/>
          <c:showSerName val="0"/>
          <c:showPercent val="0"/>
          <c:showBubbleSize val="0"/>
        </c:dLbls>
        <c:marker val="1"/>
        <c:smooth val="0"/>
        <c:axId val="1990023151"/>
        <c:axId val="1990026063"/>
      </c:lineChart>
      <c:catAx>
        <c:axId val="199002315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a:t>Mpa</a:t>
                </a:r>
                <a:endParaRPr lang="ja-JP" alt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90026063"/>
        <c:crosses val="autoZero"/>
        <c:auto val="1"/>
        <c:lblAlgn val="ctr"/>
        <c:lblOffset val="100"/>
        <c:noMultiLvlLbl val="0"/>
      </c:catAx>
      <c:valAx>
        <c:axId val="19900260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a:t>ml/min</a:t>
                </a:r>
                <a:endParaRPr lang="ja-JP" alt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90023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w="9525" cap="flat" cmpd="sng" algn="ctr">
      <a:solidFill>
        <a:schemeClr val="tx1">
          <a:lumMod val="15000"/>
          <a:lumOff val="85000"/>
        </a:schemeClr>
      </a:solid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9031" cy="494311"/>
          </a:xfrm>
          <a:prstGeom prst="rect">
            <a:avLst/>
          </a:prstGeom>
        </p:spPr>
        <p:txBody>
          <a:bodyPr vert="horz" lIns="87572" tIns="43786" rIns="87572" bIns="43786"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5227" y="0"/>
            <a:ext cx="2919031" cy="494311"/>
          </a:xfrm>
          <a:prstGeom prst="rect">
            <a:avLst/>
          </a:prstGeom>
        </p:spPr>
        <p:txBody>
          <a:bodyPr vert="horz" lIns="87572" tIns="43786" rIns="87572" bIns="43786" rtlCol="0"/>
          <a:lstStyle>
            <a:lvl1pPr algn="r">
              <a:defRPr sz="1100"/>
            </a:lvl1pPr>
          </a:lstStyle>
          <a:p>
            <a:fld id="{110985B8-898D-4252-8E43-9602B53EE64C}" type="datetimeFigureOut">
              <a:rPr kumimoji="1" lang="ja-JP" altLang="en-US" smtClean="0"/>
              <a:t>2024/4/25</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87572" tIns="43786" rIns="87572" bIns="43786" rtlCol="0" anchor="ctr"/>
          <a:lstStyle/>
          <a:p>
            <a:endParaRPr lang="ja-JP" altLang="en-US"/>
          </a:p>
        </p:txBody>
      </p:sp>
      <p:sp>
        <p:nvSpPr>
          <p:cNvPr id="5" name="ノート プレースホルダー 4"/>
          <p:cNvSpPr>
            <a:spLocks noGrp="1"/>
          </p:cNvSpPr>
          <p:nvPr>
            <p:ph type="body" sz="quarter" idx="3"/>
          </p:nvPr>
        </p:nvSpPr>
        <p:spPr>
          <a:xfrm>
            <a:off x="673276" y="4748747"/>
            <a:ext cx="5389213" cy="3884086"/>
          </a:xfrm>
          <a:prstGeom prst="rect">
            <a:avLst/>
          </a:prstGeom>
        </p:spPr>
        <p:txBody>
          <a:bodyPr vert="horz" lIns="87572" tIns="43786" rIns="87572" bIns="4378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2003"/>
            <a:ext cx="2919031" cy="494311"/>
          </a:xfrm>
          <a:prstGeom prst="rect">
            <a:avLst/>
          </a:prstGeom>
        </p:spPr>
        <p:txBody>
          <a:bodyPr vert="horz" lIns="87572" tIns="43786" rIns="87572" bIns="43786"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5227" y="9372003"/>
            <a:ext cx="2919031" cy="494311"/>
          </a:xfrm>
          <a:prstGeom prst="rect">
            <a:avLst/>
          </a:prstGeom>
        </p:spPr>
        <p:txBody>
          <a:bodyPr vert="horz" lIns="87572" tIns="43786" rIns="87572" bIns="43786" rtlCol="0" anchor="b"/>
          <a:lstStyle>
            <a:lvl1pPr algn="r">
              <a:defRPr sz="1100"/>
            </a:lvl1pPr>
          </a:lstStyle>
          <a:p>
            <a:fld id="{9BD46E67-701C-4045-ABA4-6B8376D48AF2}" type="slidenum">
              <a:rPr kumimoji="1" lang="ja-JP" altLang="en-US" smtClean="0"/>
              <a:t>‹#›</a:t>
            </a:fld>
            <a:endParaRPr kumimoji="1" lang="ja-JP" altLang="en-US"/>
          </a:p>
        </p:txBody>
      </p:sp>
    </p:spTree>
    <p:extLst>
      <p:ext uri="{BB962C8B-B14F-4D97-AF65-F5344CB8AC3E}">
        <p14:creationId xmlns:p14="http://schemas.microsoft.com/office/powerpoint/2010/main" val="40164004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D735DF8-0575-42AA-9059-FC610AEE3D53}" type="datetimeFigureOut">
              <a:rPr kumimoji="1" lang="ja-JP" altLang="en-US" smtClean="0"/>
              <a:t>2024/4/25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DF2AA1-8410-4456-B019-C6EE5EAB6B2B}" type="slidenum">
              <a:rPr kumimoji="1" lang="ja-JP" altLang="en-US" smtClean="0"/>
              <a:t>‹#›</a:t>
            </a:fld>
            <a:endParaRPr kumimoji="1" lang="ja-JP" altLang="en-US"/>
          </a:p>
        </p:txBody>
      </p:sp>
    </p:spTree>
    <p:extLst>
      <p:ext uri="{BB962C8B-B14F-4D97-AF65-F5344CB8AC3E}">
        <p14:creationId xmlns:p14="http://schemas.microsoft.com/office/powerpoint/2010/main" val="2307004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D735DF8-0575-42AA-9059-FC610AEE3D53}" type="datetimeFigureOut">
              <a:rPr kumimoji="1" lang="ja-JP" altLang="en-US" smtClean="0"/>
              <a:t>2024/4/25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DF2AA1-8410-4456-B019-C6EE5EAB6B2B}" type="slidenum">
              <a:rPr kumimoji="1" lang="ja-JP" altLang="en-US" smtClean="0"/>
              <a:t>‹#›</a:t>
            </a:fld>
            <a:endParaRPr kumimoji="1" lang="ja-JP" altLang="en-US"/>
          </a:p>
        </p:txBody>
      </p:sp>
    </p:spTree>
    <p:extLst>
      <p:ext uri="{BB962C8B-B14F-4D97-AF65-F5344CB8AC3E}">
        <p14:creationId xmlns:p14="http://schemas.microsoft.com/office/powerpoint/2010/main" val="3004394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D735DF8-0575-42AA-9059-FC610AEE3D53}" type="datetimeFigureOut">
              <a:rPr kumimoji="1" lang="ja-JP" altLang="en-US" smtClean="0"/>
              <a:t>2024/4/25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DF2AA1-8410-4456-B019-C6EE5EAB6B2B}" type="slidenum">
              <a:rPr kumimoji="1" lang="ja-JP" altLang="en-US" smtClean="0"/>
              <a:t>‹#›</a:t>
            </a:fld>
            <a:endParaRPr kumimoji="1" lang="ja-JP" altLang="en-US"/>
          </a:p>
        </p:txBody>
      </p:sp>
    </p:spTree>
    <p:extLst>
      <p:ext uri="{BB962C8B-B14F-4D97-AF65-F5344CB8AC3E}">
        <p14:creationId xmlns:p14="http://schemas.microsoft.com/office/powerpoint/2010/main" val="378124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D735DF8-0575-42AA-9059-FC610AEE3D53}" type="datetimeFigureOut">
              <a:rPr kumimoji="1" lang="ja-JP" altLang="en-US" smtClean="0"/>
              <a:t>2024/4/25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DF2AA1-8410-4456-B019-C6EE5EAB6B2B}" type="slidenum">
              <a:rPr kumimoji="1" lang="ja-JP" altLang="en-US" smtClean="0"/>
              <a:t>‹#›</a:t>
            </a:fld>
            <a:endParaRPr kumimoji="1" lang="ja-JP" altLang="en-US"/>
          </a:p>
        </p:txBody>
      </p:sp>
    </p:spTree>
    <p:extLst>
      <p:ext uri="{BB962C8B-B14F-4D97-AF65-F5344CB8AC3E}">
        <p14:creationId xmlns:p14="http://schemas.microsoft.com/office/powerpoint/2010/main" val="2997791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D735DF8-0575-42AA-9059-FC610AEE3D53}" type="datetimeFigureOut">
              <a:rPr kumimoji="1" lang="ja-JP" altLang="en-US" smtClean="0"/>
              <a:t>2024/4/25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DF2AA1-8410-4456-B019-C6EE5EAB6B2B}" type="slidenum">
              <a:rPr kumimoji="1" lang="ja-JP" altLang="en-US" smtClean="0"/>
              <a:t>‹#›</a:t>
            </a:fld>
            <a:endParaRPr kumimoji="1" lang="ja-JP" altLang="en-US"/>
          </a:p>
        </p:txBody>
      </p:sp>
    </p:spTree>
    <p:extLst>
      <p:ext uri="{BB962C8B-B14F-4D97-AF65-F5344CB8AC3E}">
        <p14:creationId xmlns:p14="http://schemas.microsoft.com/office/powerpoint/2010/main" val="3288644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D735DF8-0575-42AA-9059-FC610AEE3D53}" type="datetimeFigureOut">
              <a:rPr kumimoji="1" lang="ja-JP" altLang="en-US" smtClean="0"/>
              <a:t>2024/4/25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DF2AA1-8410-4456-B019-C6EE5EAB6B2B}" type="slidenum">
              <a:rPr kumimoji="1" lang="ja-JP" altLang="en-US" smtClean="0"/>
              <a:t>‹#›</a:t>
            </a:fld>
            <a:endParaRPr kumimoji="1" lang="ja-JP" altLang="en-US"/>
          </a:p>
        </p:txBody>
      </p:sp>
    </p:spTree>
    <p:extLst>
      <p:ext uri="{BB962C8B-B14F-4D97-AF65-F5344CB8AC3E}">
        <p14:creationId xmlns:p14="http://schemas.microsoft.com/office/powerpoint/2010/main" val="2597956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D735DF8-0575-42AA-9059-FC610AEE3D53}" type="datetimeFigureOut">
              <a:rPr kumimoji="1" lang="ja-JP" altLang="en-US" smtClean="0"/>
              <a:t>2024/4/25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5DF2AA1-8410-4456-B019-C6EE5EAB6B2B}" type="slidenum">
              <a:rPr kumimoji="1" lang="ja-JP" altLang="en-US" smtClean="0"/>
              <a:t>‹#›</a:t>
            </a:fld>
            <a:endParaRPr kumimoji="1" lang="ja-JP" altLang="en-US"/>
          </a:p>
        </p:txBody>
      </p:sp>
    </p:spTree>
    <p:extLst>
      <p:ext uri="{BB962C8B-B14F-4D97-AF65-F5344CB8AC3E}">
        <p14:creationId xmlns:p14="http://schemas.microsoft.com/office/powerpoint/2010/main" val="285104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D735DF8-0575-42AA-9059-FC610AEE3D53}" type="datetimeFigureOut">
              <a:rPr kumimoji="1" lang="ja-JP" altLang="en-US" smtClean="0"/>
              <a:t>2024/4/25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5DF2AA1-8410-4456-B019-C6EE5EAB6B2B}" type="slidenum">
              <a:rPr kumimoji="1" lang="ja-JP" altLang="en-US" smtClean="0"/>
              <a:t>‹#›</a:t>
            </a:fld>
            <a:endParaRPr kumimoji="1" lang="ja-JP" altLang="en-US"/>
          </a:p>
        </p:txBody>
      </p:sp>
    </p:spTree>
    <p:extLst>
      <p:ext uri="{BB962C8B-B14F-4D97-AF65-F5344CB8AC3E}">
        <p14:creationId xmlns:p14="http://schemas.microsoft.com/office/powerpoint/2010/main" val="825841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735DF8-0575-42AA-9059-FC610AEE3D53}" type="datetimeFigureOut">
              <a:rPr kumimoji="1" lang="ja-JP" altLang="en-US" smtClean="0"/>
              <a:t>2024/4/25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5DF2AA1-8410-4456-B019-C6EE5EAB6B2B}" type="slidenum">
              <a:rPr kumimoji="1" lang="ja-JP" altLang="en-US" smtClean="0"/>
              <a:t>‹#›</a:t>
            </a:fld>
            <a:endParaRPr kumimoji="1" lang="ja-JP" altLang="en-US"/>
          </a:p>
        </p:txBody>
      </p:sp>
    </p:spTree>
    <p:extLst>
      <p:ext uri="{BB962C8B-B14F-4D97-AF65-F5344CB8AC3E}">
        <p14:creationId xmlns:p14="http://schemas.microsoft.com/office/powerpoint/2010/main" val="262412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D735DF8-0575-42AA-9059-FC610AEE3D53}" type="datetimeFigureOut">
              <a:rPr kumimoji="1" lang="ja-JP" altLang="en-US" smtClean="0"/>
              <a:t>2024/4/25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DF2AA1-8410-4456-B019-C6EE5EAB6B2B}" type="slidenum">
              <a:rPr kumimoji="1" lang="ja-JP" altLang="en-US" smtClean="0"/>
              <a:t>‹#›</a:t>
            </a:fld>
            <a:endParaRPr kumimoji="1" lang="ja-JP" altLang="en-US"/>
          </a:p>
        </p:txBody>
      </p:sp>
    </p:spTree>
    <p:extLst>
      <p:ext uri="{BB962C8B-B14F-4D97-AF65-F5344CB8AC3E}">
        <p14:creationId xmlns:p14="http://schemas.microsoft.com/office/powerpoint/2010/main" val="1866857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D735DF8-0575-42AA-9059-FC610AEE3D53}" type="datetimeFigureOut">
              <a:rPr kumimoji="1" lang="ja-JP" altLang="en-US" smtClean="0"/>
              <a:t>2024/4/25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DF2AA1-8410-4456-B019-C6EE5EAB6B2B}" type="slidenum">
              <a:rPr kumimoji="1" lang="ja-JP" altLang="en-US" smtClean="0"/>
              <a:t>‹#›</a:t>
            </a:fld>
            <a:endParaRPr kumimoji="1" lang="ja-JP" altLang="en-US"/>
          </a:p>
        </p:txBody>
      </p:sp>
    </p:spTree>
    <p:extLst>
      <p:ext uri="{BB962C8B-B14F-4D97-AF65-F5344CB8AC3E}">
        <p14:creationId xmlns:p14="http://schemas.microsoft.com/office/powerpoint/2010/main" val="4139330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35DF8-0575-42AA-9059-FC610AEE3D53}" type="datetimeFigureOut">
              <a:rPr kumimoji="1" lang="ja-JP" altLang="en-US" smtClean="0"/>
              <a:t>2024/4/25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F2AA1-8410-4456-B019-C6EE5EAB6B2B}" type="slidenum">
              <a:rPr kumimoji="1" lang="ja-JP" altLang="en-US" smtClean="0"/>
              <a:t>‹#›</a:t>
            </a:fld>
            <a:endParaRPr kumimoji="1" lang="ja-JP" altLang="en-US"/>
          </a:p>
        </p:txBody>
      </p:sp>
    </p:spTree>
    <p:extLst>
      <p:ext uri="{BB962C8B-B14F-4D97-AF65-F5344CB8AC3E}">
        <p14:creationId xmlns:p14="http://schemas.microsoft.com/office/powerpoint/2010/main" val="28830379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4C24632-4653-48CC-B515-882B6C53B980}"/>
              </a:ext>
            </a:extLst>
          </p:cNvPr>
          <p:cNvSpPr txBox="1"/>
          <p:nvPr/>
        </p:nvSpPr>
        <p:spPr>
          <a:xfrm>
            <a:off x="2209081" y="412234"/>
            <a:ext cx="4109579" cy="369332"/>
          </a:xfrm>
          <a:prstGeom prst="rect">
            <a:avLst/>
          </a:prstGeom>
          <a:noFill/>
        </p:spPr>
        <p:txBody>
          <a:bodyPr wrap="square" rtlCol="0">
            <a:spAutoFit/>
          </a:bodyPr>
          <a:lstStyle/>
          <a:p>
            <a:pPr algn="ctr"/>
            <a:r>
              <a:rPr lang="ja-JP" altLang="en-US" b="1" spc="225" dirty="0"/>
              <a:t>高速モータータイプ</a:t>
            </a:r>
          </a:p>
        </p:txBody>
      </p:sp>
      <p:sp>
        <p:nvSpPr>
          <p:cNvPr id="6" name="テキスト ボックス 5">
            <a:extLst>
              <a:ext uri="{FF2B5EF4-FFF2-40B4-BE49-F238E27FC236}">
                <a16:creationId xmlns:a16="http://schemas.microsoft.com/office/drawing/2014/main" id="{39E6025B-6829-479C-9D65-B2C004DF376F}"/>
              </a:ext>
            </a:extLst>
          </p:cNvPr>
          <p:cNvSpPr txBox="1"/>
          <p:nvPr/>
        </p:nvSpPr>
        <p:spPr>
          <a:xfrm>
            <a:off x="5744258" y="915964"/>
            <a:ext cx="2365310" cy="300082"/>
          </a:xfrm>
          <a:prstGeom prst="rect">
            <a:avLst/>
          </a:prstGeom>
          <a:noFill/>
        </p:spPr>
        <p:txBody>
          <a:bodyPr wrap="square" rtlCol="0">
            <a:spAutoFit/>
          </a:bodyPr>
          <a:lstStyle/>
          <a:p>
            <a:r>
              <a:rPr lang="en-US" altLang="ja-JP" sz="1350" b="1" dirty="0"/>
              <a:t>DDS-EJDH</a:t>
            </a:r>
            <a:r>
              <a:rPr lang="ja-JP" altLang="en-US" sz="1350" b="1" dirty="0"/>
              <a:t>シリーズ</a:t>
            </a:r>
          </a:p>
        </p:txBody>
      </p:sp>
      <p:sp>
        <p:nvSpPr>
          <p:cNvPr id="12" name="テキスト ボックス 11">
            <a:extLst>
              <a:ext uri="{FF2B5EF4-FFF2-40B4-BE49-F238E27FC236}">
                <a16:creationId xmlns:a16="http://schemas.microsoft.com/office/drawing/2014/main" id="{1D036503-444B-4163-BEDC-C5EF25BEA71F}"/>
              </a:ext>
            </a:extLst>
          </p:cNvPr>
          <p:cNvSpPr txBox="1"/>
          <p:nvPr/>
        </p:nvSpPr>
        <p:spPr>
          <a:xfrm>
            <a:off x="5615977" y="5675916"/>
            <a:ext cx="3161502" cy="723275"/>
          </a:xfrm>
          <a:prstGeom prst="rect">
            <a:avLst/>
          </a:prstGeom>
          <a:solidFill>
            <a:schemeClr val="accent1">
              <a:lumMod val="40000"/>
              <a:lumOff val="60000"/>
            </a:schemeClr>
          </a:solidFill>
        </p:spPr>
        <p:txBody>
          <a:bodyPr wrap="square" rtlCol="0">
            <a:spAutoFit/>
          </a:bodyPr>
          <a:lstStyle/>
          <a:p>
            <a:r>
              <a:rPr lang="ja-JP" altLang="en-US" sz="1350" dirty="0"/>
              <a:t>　　株式会社西山製作所</a:t>
            </a:r>
            <a:endParaRPr lang="en-US" altLang="ja-JP" sz="1350" dirty="0"/>
          </a:p>
          <a:p>
            <a:pPr defTabSz="539987"/>
            <a:endParaRPr lang="en-US" altLang="ja-JP" sz="750" dirty="0"/>
          </a:p>
          <a:p>
            <a:r>
              <a:rPr lang="ja-JP" altLang="en-US" sz="1000" dirty="0"/>
              <a:t>　　〒</a:t>
            </a:r>
            <a:r>
              <a:rPr lang="en-US" altLang="ja-JP" sz="1000" dirty="0"/>
              <a:t>541-0047</a:t>
            </a:r>
            <a:r>
              <a:rPr lang="ja-JP" altLang="en-US" sz="1000" dirty="0"/>
              <a:t>　大阪市中央区淡路町</a:t>
            </a:r>
            <a:r>
              <a:rPr lang="en-US" altLang="ja-JP" sz="1000" dirty="0"/>
              <a:t>2-1-15</a:t>
            </a:r>
          </a:p>
          <a:p>
            <a:r>
              <a:rPr lang="ja-JP" altLang="en-US" sz="1000" dirty="0"/>
              <a:t>　　</a:t>
            </a:r>
            <a:r>
              <a:rPr lang="en-US" altLang="ja-JP" sz="1000" dirty="0"/>
              <a:t>TEL</a:t>
            </a:r>
            <a:r>
              <a:rPr lang="ja-JP" altLang="en-US" sz="1000" dirty="0"/>
              <a:t>：</a:t>
            </a:r>
            <a:r>
              <a:rPr lang="en-US" altLang="ja-JP" sz="1000" dirty="0"/>
              <a:t>06-6203-0571</a:t>
            </a:r>
            <a:r>
              <a:rPr lang="ja-JP" altLang="en-US" sz="1000" dirty="0"/>
              <a:t>　</a:t>
            </a:r>
            <a:r>
              <a:rPr lang="en-US" altLang="ja-JP" sz="1000" dirty="0"/>
              <a:t>FAX:06-6222-2988</a:t>
            </a:r>
            <a:endParaRPr lang="ja-JP" altLang="en-US" sz="1000" dirty="0"/>
          </a:p>
        </p:txBody>
      </p:sp>
      <p:cxnSp>
        <p:nvCxnSpPr>
          <p:cNvPr id="18" name="直線コネクタ 17">
            <a:extLst>
              <a:ext uri="{FF2B5EF4-FFF2-40B4-BE49-F238E27FC236}">
                <a16:creationId xmlns:a16="http://schemas.microsoft.com/office/drawing/2014/main" id="{D031F3A9-46AC-4E51-B559-CF18B4863F03}"/>
              </a:ext>
            </a:extLst>
          </p:cNvPr>
          <p:cNvCxnSpPr>
            <a:cxnSpLocks/>
          </p:cNvCxnSpPr>
          <p:nvPr/>
        </p:nvCxnSpPr>
        <p:spPr>
          <a:xfrm>
            <a:off x="555094" y="1290133"/>
            <a:ext cx="7954433"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AAF3DBBC-D253-41E2-8DB7-BD2025EABA80}"/>
              </a:ext>
            </a:extLst>
          </p:cNvPr>
          <p:cNvSpPr txBox="1"/>
          <p:nvPr/>
        </p:nvSpPr>
        <p:spPr>
          <a:xfrm>
            <a:off x="328218" y="1577622"/>
            <a:ext cx="4496228" cy="461665"/>
          </a:xfrm>
          <a:prstGeom prst="rect">
            <a:avLst/>
          </a:prstGeom>
          <a:noFill/>
        </p:spPr>
        <p:txBody>
          <a:bodyPr wrap="square" rtlCol="0">
            <a:spAutoFit/>
          </a:bodyPr>
          <a:lstStyle/>
          <a:p>
            <a:r>
              <a:rPr lang="ja-JP" altLang="en-US" sz="1200" dirty="0"/>
              <a:t>一定速の高速回転モーターと１０種類のポンプヘッドを組み合わせることにより幅広い流量と吐出圧を選択してもらえます。</a:t>
            </a:r>
          </a:p>
        </p:txBody>
      </p:sp>
      <p:sp>
        <p:nvSpPr>
          <p:cNvPr id="20" name="テキスト ボックス 19">
            <a:extLst>
              <a:ext uri="{FF2B5EF4-FFF2-40B4-BE49-F238E27FC236}">
                <a16:creationId xmlns:a16="http://schemas.microsoft.com/office/drawing/2014/main" id="{54AEB4F4-AA79-4414-9629-3538AE6A1DAF}"/>
              </a:ext>
            </a:extLst>
          </p:cNvPr>
          <p:cNvSpPr txBox="1"/>
          <p:nvPr/>
        </p:nvSpPr>
        <p:spPr>
          <a:xfrm>
            <a:off x="3917332" y="2715257"/>
            <a:ext cx="1937857" cy="1604285"/>
          </a:xfrm>
          <a:prstGeom prst="rect">
            <a:avLst/>
          </a:prstGeom>
          <a:noFill/>
        </p:spPr>
        <p:txBody>
          <a:bodyPr wrap="square" rtlCol="0">
            <a:spAutoFit/>
          </a:bodyPr>
          <a:lstStyle/>
          <a:p>
            <a:r>
              <a:rPr lang="ja-JP" altLang="en-US" sz="1000" dirty="0"/>
              <a:t>モーター：</a:t>
            </a:r>
            <a:r>
              <a:rPr lang="en-US" altLang="ja-JP" sz="1000" dirty="0"/>
              <a:t>AC100V</a:t>
            </a:r>
            <a:r>
              <a:rPr lang="ja-JP" altLang="en-US" sz="1000" dirty="0"/>
              <a:t>　</a:t>
            </a:r>
            <a:endParaRPr lang="en-US" altLang="ja-JP" sz="1000" dirty="0"/>
          </a:p>
          <a:p>
            <a:r>
              <a:rPr lang="ja-JP" altLang="en-US" sz="1000" dirty="0"/>
              <a:t>　　　　　</a:t>
            </a:r>
            <a:r>
              <a:rPr lang="en-US" altLang="ja-JP" sz="1000" dirty="0"/>
              <a:t>40.60.90.150W</a:t>
            </a:r>
            <a:r>
              <a:rPr lang="ja-JP" altLang="en-US" sz="1000" dirty="0"/>
              <a:t>　　　　　　　　　　　　　</a:t>
            </a:r>
            <a:endParaRPr lang="en-US" altLang="ja-JP" sz="1000" dirty="0"/>
          </a:p>
          <a:p>
            <a:r>
              <a:rPr lang="ja-JP" altLang="en-US" sz="1000" dirty="0"/>
              <a:t>回転数：</a:t>
            </a:r>
            <a:r>
              <a:rPr lang="en-US" altLang="ja-JP" sz="1000" dirty="0"/>
              <a:t>3200rpm</a:t>
            </a:r>
            <a:r>
              <a:rPr lang="ja-JP" altLang="en-US" sz="1000" dirty="0"/>
              <a:t>（</a:t>
            </a:r>
            <a:r>
              <a:rPr lang="en-US" altLang="ja-JP" sz="1000" dirty="0"/>
              <a:t>60</a:t>
            </a:r>
            <a:r>
              <a:rPr lang="ja-JP" altLang="en-US" sz="1000" dirty="0"/>
              <a:t>㎐）</a:t>
            </a:r>
            <a:endParaRPr lang="en-US" altLang="ja-JP" sz="1000" dirty="0"/>
          </a:p>
          <a:p>
            <a:r>
              <a:rPr lang="ja-JP" altLang="en-US" sz="1000" dirty="0"/>
              <a:t>ボディ：</a:t>
            </a:r>
            <a:r>
              <a:rPr lang="en-US" altLang="ja-JP" sz="1000" dirty="0"/>
              <a:t>SUS316</a:t>
            </a:r>
          </a:p>
          <a:p>
            <a:r>
              <a:rPr lang="ja-JP" altLang="en-US" sz="1000" dirty="0"/>
              <a:t>ギア材質：</a:t>
            </a:r>
            <a:r>
              <a:rPr lang="en-US" altLang="ja-JP" sz="1000" dirty="0"/>
              <a:t>PEEK</a:t>
            </a:r>
          </a:p>
          <a:p>
            <a:r>
              <a:rPr lang="en-US" altLang="ja-JP" sz="1000" dirty="0"/>
              <a:t>O</a:t>
            </a:r>
            <a:r>
              <a:rPr lang="ja-JP" altLang="en-US" sz="1000" dirty="0"/>
              <a:t>リング：</a:t>
            </a:r>
            <a:r>
              <a:rPr lang="en-US" altLang="ja-JP" sz="1000" dirty="0"/>
              <a:t>PTFE</a:t>
            </a:r>
          </a:p>
          <a:p>
            <a:r>
              <a:rPr lang="ja-JP" altLang="en-US" sz="1000" dirty="0"/>
              <a:t>接続口径：</a:t>
            </a:r>
            <a:r>
              <a:rPr lang="en-US" altLang="ja-JP" sz="1000" dirty="0"/>
              <a:t>NPT.68</a:t>
            </a:r>
            <a:r>
              <a:rPr lang="ja-JP" altLang="en-US" sz="1000" dirty="0"/>
              <a:t>迄</a:t>
            </a:r>
            <a:r>
              <a:rPr lang="en-US" altLang="ja-JP" sz="1000" dirty="0"/>
              <a:t>1/8</a:t>
            </a:r>
          </a:p>
          <a:p>
            <a:r>
              <a:rPr lang="ja-JP" altLang="en-US" sz="1000" dirty="0"/>
              <a:t>　　　　　</a:t>
            </a:r>
            <a:r>
              <a:rPr lang="en-US" altLang="ja-JP" sz="1000" dirty="0"/>
              <a:t>.99</a:t>
            </a:r>
            <a:r>
              <a:rPr lang="ja-JP" altLang="en-US" sz="1000" dirty="0"/>
              <a:t>～</a:t>
            </a:r>
            <a:r>
              <a:rPr lang="en-US" altLang="ja-JP" sz="1000" dirty="0"/>
              <a:t>1/4</a:t>
            </a:r>
          </a:p>
          <a:p>
            <a:r>
              <a:rPr lang="ja-JP" altLang="en-US" sz="1000" dirty="0"/>
              <a:t>　　　　　</a:t>
            </a:r>
            <a:endParaRPr lang="en-US" altLang="ja-JP" sz="1000" dirty="0"/>
          </a:p>
          <a:p>
            <a:endParaRPr lang="ja-JP" altLang="en-US" sz="825" dirty="0"/>
          </a:p>
        </p:txBody>
      </p:sp>
      <p:sp>
        <p:nvSpPr>
          <p:cNvPr id="21" name="テキスト ボックス 20">
            <a:extLst>
              <a:ext uri="{FF2B5EF4-FFF2-40B4-BE49-F238E27FC236}">
                <a16:creationId xmlns:a16="http://schemas.microsoft.com/office/drawing/2014/main" id="{C5F6E42E-BDEC-476C-981B-F7A789A2956B}"/>
              </a:ext>
            </a:extLst>
          </p:cNvPr>
          <p:cNvSpPr txBox="1"/>
          <p:nvPr/>
        </p:nvSpPr>
        <p:spPr>
          <a:xfrm>
            <a:off x="251838" y="6468936"/>
            <a:ext cx="3359791" cy="230832"/>
          </a:xfrm>
          <a:prstGeom prst="rect">
            <a:avLst/>
          </a:prstGeom>
          <a:noFill/>
        </p:spPr>
        <p:txBody>
          <a:bodyPr wrap="square" rtlCol="0">
            <a:spAutoFit/>
          </a:bodyPr>
          <a:lstStyle/>
          <a:p>
            <a:r>
              <a:rPr lang="ja-JP" altLang="en-US" sz="900" dirty="0"/>
              <a:t>上記の流量と圧力はすべて室温で清水でテストしています。</a:t>
            </a:r>
          </a:p>
        </p:txBody>
      </p:sp>
      <p:pic>
        <p:nvPicPr>
          <p:cNvPr id="3" name="図 2">
            <a:extLst>
              <a:ext uri="{FF2B5EF4-FFF2-40B4-BE49-F238E27FC236}">
                <a16:creationId xmlns:a16="http://schemas.microsoft.com/office/drawing/2014/main" id="{85223C63-7173-9FC6-8485-EB6DEBEF1D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218" y="348193"/>
            <a:ext cx="584541" cy="593747"/>
          </a:xfrm>
          <a:prstGeom prst="rect">
            <a:avLst/>
          </a:prstGeom>
        </p:spPr>
      </p:pic>
      <p:sp>
        <p:nvSpPr>
          <p:cNvPr id="2" name="Rectangle 4">
            <a:extLst>
              <a:ext uri="{FF2B5EF4-FFF2-40B4-BE49-F238E27FC236}">
                <a16:creationId xmlns:a16="http://schemas.microsoft.com/office/drawing/2014/main" id="{71546D2A-B83E-3E18-E842-599F8F9CD20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1" name="グラフ 10">
            <a:extLst>
              <a:ext uri="{FF2B5EF4-FFF2-40B4-BE49-F238E27FC236}">
                <a16:creationId xmlns:a16="http://schemas.microsoft.com/office/drawing/2014/main" id="{8C935E53-70EE-1781-EA51-05EC6347CA9E}"/>
              </a:ext>
            </a:extLst>
          </p:cNvPr>
          <p:cNvGraphicFramePr>
            <a:graphicFrameLocks/>
          </p:cNvGraphicFramePr>
          <p:nvPr>
            <p:extLst>
              <p:ext uri="{D42A27DB-BD31-4B8C-83A1-F6EECF244321}">
                <p14:modId xmlns:p14="http://schemas.microsoft.com/office/powerpoint/2010/main" val="4162065203"/>
              </p:ext>
            </p:extLst>
          </p:nvPr>
        </p:nvGraphicFramePr>
        <p:xfrm>
          <a:off x="251837" y="2071698"/>
          <a:ext cx="3436171" cy="2369791"/>
        </p:xfrm>
        <a:graphic>
          <a:graphicData uri="http://schemas.openxmlformats.org/drawingml/2006/chart">
            <c:chart xmlns:c="http://schemas.openxmlformats.org/drawingml/2006/chart" xmlns:r="http://schemas.openxmlformats.org/officeDocument/2006/relationships" r:id="rId3"/>
          </a:graphicData>
        </a:graphic>
      </p:graphicFrame>
      <p:pic>
        <p:nvPicPr>
          <p:cNvPr id="14" name="図 13">
            <a:extLst>
              <a:ext uri="{FF2B5EF4-FFF2-40B4-BE49-F238E27FC236}">
                <a16:creationId xmlns:a16="http://schemas.microsoft.com/office/drawing/2014/main" id="{8145F9E9-A38B-2FD4-819E-71A6D2AA67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5977" y="2071698"/>
            <a:ext cx="3161502" cy="2373308"/>
          </a:xfrm>
          <a:prstGeom prst="rect">
            <a:avLst/>
          </a:prstGeom>
        </p:spPr>
      </p:pic>
      <p:graphicFrame>
        <p:nvGraphicFramePr>
          <p:cNvPr id="16" name="表 15">
            <a:extLst>
              <a:ext uri="{FF2B5EF4-FFF2-40B4-BE49-F238E27FC236}">
                <a16:creationId xmlns:a16="http://schemas.microsoft.com/office/drawing/2014/main" id="{930DEE95-9A51-2784-9906-975D5E401F1A}"/>
              </a:ext>
            </a:extLst>
          </p:cNvPr>
          <p:cNvGraphicFramePr>
            <a:graphicFrameLocks noGrp="1"/>
          </p:cNvGraphicFramePr>
          <p:nvPr>
            <p:extLst>
              <p:ext uri="{D42A27DB-BD31-4B8C-83A1-F6EECF244321}">
                <p14:modId xmlns:p14="http://schemas.microsoft.com/office/powerpoint/2010/main" val="2249506237"/>
              </p:ext>
            </p:extLst>
          </p:nvPr>
        </p:nvGraphicFramePr>
        <p:xfrm>
          <a:off x="251837" y="4698849"/>
          <a:ext cx="3436171" cy="1613535"/>
        </p:xfrm>
        <a:graphic>
          <a:graphicData uri="http://schemas.openxmlformats.org/drawingml/2006/table">
            <a:tbl>
              <a:tblPr>
                <a:tableStyleId>{5C22544A-7EE6-4342-B048-85BDC9FD1C3A}</a:tableStyleId>
              </a:tblPr>
              <a:tblGrid>
                <a:gridCol w="1099575">
                  <a:extLst>
                    <a:ext uri="{9D8B030D-6E8A-4147-A177-3AD203B41FA5}">
                      <a16:colId xmlns:a16="http://schemas.microsoft.com/office/drawing/2014/main" val="2222002665"/>
                    </a:ext>
                  </a:extLst>
                </a:gridCol>
                <a:gridCol w="674739">
                  <a:extLst>
                    <a:ext uri="{9D8B030D-6E8A-4147-A177-3AD203B41FA5}">
                      <a16:colId xmlns:a16="http://schemas.microsoft.com/office/drawing/2014/main" val="3918812911"/>
                    </a:ext>
                  </a:extLst>
                </a:gridCol>
                <a:gridCol w="812186">
                  <a:extLst>
                    <a:ext uri="{9D8B030D-6E8A-4147-A177-3AD203B41FA5}">
                      <a16:colId xmlns:a16="http://schemas.microsoft.com/office/drawing/2014/main" val="3988495661"/>
                    </a:ext>
                  </a:extLst>
                </a:gridCol>
                <a:gridCol w="849671">
                  <a:extLst>
                    <a:ext uri="{9D8B030D-6E8A-4147-A177-3AD203B41FA5}">
                      <a16:colId xmlns:a16="http://schemas.microsoft.com/office/drawing/2014/main" val="4065731187"/>
                    </a:ext>
                  </a:extLst>
                </a:gridCol>
              </a:tblGrid>
              <a:tr h="130479">
                <a:tc>
                  <a:txBody>
                    <a:bodyPr/>
                    <a:lstStyle/>
                    <a:p>
                      <a:pPr algn="l" fontAlgn="ctr"/>
                      <a:r>
                        <a:rPr lang="ja-JP" altLang="en-US" sz="900" u="none" strike="noStrike">
                          <a:effectLst/>
                        </a:rPr>
                        <a:t>型番</a:t>
                      </a:r>
                      <a:endParaRPr lang="ja-JP" alt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900" u="none" strike="noStrike">
                          <a:effectLst/>
                        </a:rPr>
                        <a:t>最大圧</a:t>
                      </a:r>
                      <a:endParaRPr lang="ja-JP" alt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900" u="none" strike="noStrike">
                          <a:effectLst/>
                        </a:rPr>
                        <a:t>最小流量</a:t>
                      </a:r>
                      <a:endParaRPr lang="ja-JP" alt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900" u="none" strike="noStrike">
                          <a:effectLst/>
                        </a:rPr>
                        <a:t>最大流量</a:t>
                      </a:r>
                      <a:endParaRPr lang="ja-JP" alt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745379303"/>
                  </a:ext>
                </a:extLst>
              </a:tr>
              <a:tr h="130479">
                <a:tc>
                  <a:txBody>
                    <a:bodyPr/>
                    <a:lstStyle/>
                    <a:p>
                      <a:pPr algn="ctr" fontAlgn="ctr"/>
                      <a:r>
                        <a:rPr lang="en-US" sz="900" u="none" strike="noStrike" dirty="0">
                          <a:effectLst/>
                        </a:rPr>
                        <a:t>DDS-EJDH-2.3</a:t>
                      </a:r>
                      <a:endParaRPr 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900" u="none" strike="noStrike" dirty="0">
                          <a:effectLst/>
                        </a:rPr>
                        <a:t>0.3Mpa</a:t>
                      </a:r>
                      <a:endParaRPr 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900" u="none" strike="noStrike">
                          <a:effectLst/>
                        </a:rPr>
                        <a:t>5400ml/min</a:t>
                      </a:r>
                      <a:endParaRPr 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900" u="none" strike="noStrike" dirty="0">
                          <a:effectLst/>
                        </a:rPr>
                        <a:t>6100ml/min</a:t>
                      </a:r>
                      <a:endParaRPr 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69778606"/>
                  </a:ext>
                </a:extLst>
              </a:tr>
              <a:tr h="130479">
                <a:tc>
                  <a:txBody>
                    <a:bodyPr/>
                    <a:lstStyle/>
                    <a:p>
                      <a:pPr algn="ctr" fontAlgn="ctr"/>
                      <a:r>
                        <a:rPr lang="en-US" sz="900" u="none" strike="noStrike" dirty="0">
                          <a:effectLst/>
                        </a:rPr>
                        <a:t>DDS-EJDH-2.0</a:t>
                      </a:r>
                      <a:endParaRPr 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900" u="none" strike="noStrike">
                          <a:effectLst/>
                        </a:rPr>
                        <a:t>0.4Mpa</a:t>
                      </a:r>
                      <a:endParaRPr 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900" u="none" strike="noStrike">
                          <a:effectLst/>
                        </a:rPr>
                        <a:t>4500ml/min</a:t>
                      </a:r>
                      <a:endParaRPr 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900" u="none" strike="noStrike" dirty="0">
                          <a:effectLst/>
                        </a:rPr>
                        <a:t>5700ml/min</a:t>
                      </a:r>
                      <a:endParaRPr 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976710601"/>
                  </a:ext>
                </a:extLst>
              </a:tr>
              <a:tr h="130479">
                <a:tc>
                  <a:txBody>
                    <a:bodyPr/>
                    <a:lstStyle/>
                    <a:p>
                      <a:pPr algn="ctr" fontAlgn="ctr"/>
                      <a:r>
                        <a:rPr lang="en-US" sz="900" u="none" strike="noStrike" dirty="0">
                          <a:effectLst/>
                        </a:rPr>
                        <a:t>DDS-EJDH-1.6</a:t>
                      </a:r>
                      <a:endParaRPr 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900" u="none" strike="noStrike" dirty="0">
                          <a:effectLst/>
                        </a:rPr>
                        <a:t>0.5Mpa</a:t>
                      </a:r>
                      <a:endParaRPr 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900" u="none" strike="noStrike">
                          <a:effectLst/>
                        </a:rPr>
                        <a:t>3560ml/min</a:t>
                      </a:r>
                      <a:endParaRPr 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900" u="none" strike="noStrike" dirty="0">
                          <a:effectLst/>
                        </a:rPr>
                        <a:t>4570ml/min</a:t>
                      </a:r>
                      <a:endParaRPr 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454396854"/>
                  </a:ext>
                </a:extLst>
              </a:tr>
              <a:tr h="130479">
                <a:tc>
                  <a:txBody>
                    <a:bodyPr/>
                    <a:lstStyle/>
                    <a:p>
                      <a:pPr algn="ctr" fontAlgn="ctr"/>
                      <a:r>
                        <a:rPr lang="en-US" sz="900" u="none" strike="noStrike" dirty="0">
                          <a:effectLst/>
                        </a:rPr>
                        <a:t>DDS-EJDH-1.3</a:t>
                      </a:r>
                      <a:endParaRPr 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900" u="none" strike="noStrike" dirty="0">
                          <a:effectLst/>
                        </a:rPr>
                        <a:t>0.7Mpa</a:t>
                      </a:r>
                      <a:endParaRPr 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900" u="none" strike="noStrike">
                          <a:effectLst/>
                        </a:rPr>
                        <a:t>2640ml/min</a:t>
                      </a:r>
                      <a:endParaRPr 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900" u="none" strike="noStrike" dirty="0">
                          <a:effectLst/>
                        </a:rPr>
                        <a:t>3700ml/min</a:t>
                      </a:r>
                      <a:endParaRPr 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594753701"/>
                  </a:ext>
                </a:extLst>
              </a:tr>
              <a:tr h="130479">
                <a:tc>
                  <a:txBody>
                    <a:bodyPr/>
                    <a:lstStyle/>
                    <a:p>
                      <a:pPr algn="ctr" fontAlgn="ctr"/>
                      <a:r>
                        <a:rPr lang="en-US" sz="900" u="none" strike="noStrike" dirty="0">
                          <a:effectLst/>
                        </a:rPr>
                        <a:t>DDS-EJDH-.99</a:t>
                      </a:r>
                      <a:endParaRPr 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900" u="none" strike="noStrike" dirty="0">
                          <a:effectLst/>
                        </a:rPr>
                        <a:t>0.7Mpa</a:t>
                      </a:r>
                      <a:endParaRPr 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900" u="none" strike="noStrike">
                          <a:effectLst/>
                        </a:rPr>
                        <a:t>1850ml/min</a:t>
                      </a:r>
                      <a:endParaRPr 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900" u="none" strike="noStrike" dirty="0">
                          <a:effectLst/>
                        </a:rPr>
                        <a:t>2820ml/min</a:t>
                      </a:r>
                      <a:endParaRPr 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523533581"/>
                  </a:ext>
                </a:extLst>
              </a:tr>
              <a:tr h="130479">
                <a:tc>
                  <a:txBody>
                    <a:bodyPr/>
                    <a:lstStyle/>
                    <a:p>
                      <a:pPr algn="ctr" fontAlgn="ctr"/>
                      <a:r>
                        <a:rPr lang="en-US" sz="900" u="none" strike="noStrike" dirty="0">
                          <a:effectLst/>
                        </a:rPr>
                        <a:t>DDS-EJDC-.68</a:t>
                      </a:r>
                      <a:endParaRPr 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900" u="none" strike="noStrike" dirty="0">
                          <a:effectLst/>
                        </a:rPr>
                        <a:t>0.7Mpa</a:t>
                      </a:r>
                      <a:endParaRPr 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900" u="none" strike="noStrike">
                          <a:effectLst/>
                        </a:rPr>
                        <a:t>1190ml/min</a:t>
                      </a:r>
                      <a:endParaRPr 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900" u="none" strike="noStrike" dirty="0">
                          <a:effectLst/>
                        </a:rPr>
                        <a:t>1950ml/min</a:t>
                      </a:r>
                      <a:endParaRPr 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718093289"/>
                  </a:ext>
                </a:extLst>
              </a:tr>
              <a:tr h="130479">
                <a:tc>
                  <a:txBody>
                    <a:bodyPr/>
                    <a:lstStyle/>
                    <a:p>
                      <a:pPr algn="ctr" fontAlgn="ctr"/>
                      <a:r>
                        <a:rPr lang="en-US" sz="900" u="none" strike="noStrike" dirty="0">
                          <a:effectLst/>
                        </a:rPr>
                        <a:t>DDS-EJDC-.57</a:t>
                      </a:r>
                      <a:endParaRPr 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900" u="none" strike="noStrike" dirty="0">
                          <a:effectLst/>
                        </a:rPr>
                        <a:t>0.7Mpa</a:t>
                      </a:r>
                      <a:endParaRPr 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900" u="none" strike="noStrike">
                          <a:effectLst/>
                        </a:rPr>
                        <a:t>960ml/min</a:t>
                      </a:r>
                      <a:endParaRPr 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900" u="none" strike="noStrike" dirty="0">
                          <a:effectLst/>
                        </a:rPr>
                        <a:t>1630ml/min</a:t>
                      </a:r>
                      <a:endParaRPr 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723854038"/>
                  </a:ext>
                </a:extLst>
              </a:tr>
              <a:tr h="130479">
                <a:tc>
                  <a:txBody>
                    <a:bodyPr/>
                    <a:lstStyle/>
                    <a:p>
                      <a:pPr algn="ctr" fontAlgn="ctr"/>
                      <a:r>
                        <a:rPr lang="en-US" sz="900" u="none" strike="noStrike" dirty="0">
                          <a:effectLst/>
                        </a:rPr>
                        <a:t>DDS-EJDC-.38</a:t>
                      </a:r>
                      <a:endParaRPr 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900" u="none" strike="noStrike" dirty="0">
                          <a:effectLst/>
                        </a:rPr>
                        <a:t>0.7Mpa</a:t>
                      </a:r>
                      <a:endParaRPr 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900" u="none" strike="noStrike">
                          <a:effectLst/>
                        </a:rPr>
                        <a:t>620ml/min</a:t>
                      </a:r>
                      <a:endParaRPr 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900" u="none" strike="noStrike" dirty="0">
                          <a:effectLst/>
                        </a:rPr>
                        <a:t>1080ml/min</a:t>
                      </a:r>
                      <a:endParaRPr 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06540490"/>
                  </a:ext>
                </a:extLst>
              </a:tr>
              <a:tr h="130479">
                <a:tc>
                  <a:txBody>
                    <a:bodyPr/>
                    <a:lstStyle/>
                    <a:p>
                      <a:pPr algn="ctr" fontAlgn="ctr"/>
                      <a:r>
                        <a:rPr lang="en-US" sz="900" u="none" strike="noStrike" dirty="0">
                          <a:effectLst/>
                        </a:rPr>
                        <a:t>DDS-EJDC-.19</a:t>
                      </a:r>
                      <a:endParaRPr 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900" u="none" strike="noStrike" dirty="0">
                          <a:effectLst/>
                        </a:rPr>
                        <a:t>0.7Mpa</a:t>
                      </a:r>
                      <a:endParaRPr 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900" u="none" strike="noStrike">
                          <a:effectLst/>
                        </a:rPr>
                        <a:t>240ml/min</a:t>
                      </a:r>
                      <a:endParaRPr 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900" u="none" strike="noStrike" dirty="0">
                          <a:effectLst/>
                        </a:rPr>
                        <a:t>540ml/min</a:t>
                      </a:r>
                      <a:endParaRPr 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177178014"/>
                  </a:ext>
                </a:extLst>
              </a:tr>
              <a:tr h="130479">
                <a:tc>
                  <a:txBody>
                    <a:bodyPr/>
                    <a:lstStyle/>
                    <a:p>
                      <a:pPr algn="ctr" fontAlgn="ctr"/>
                      <a:r>
                        <a:rPr lang="en-US" sz="900" u="none" strike="noStrike" dirty="0">
                          <a:effectLst/>
                        </a:rPr>
                        <a:t>DDS-EJDC-.11</a:t>
                      </a:r>
                      <a:endParaRPr 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900" u="none" strike="noStrike" dirty="0">
                          <a:effectLst/>
                        </a:rPr>
                        <a:t>0.5Mpa</a:t>
                      </a:r>
                      <a:endParaRPr 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900" u="none" strike="noStrike">
                          <a:effectLst/>
                        </a:rPr>
                        <a:t>90ml/min</a:t>
                      </a:r>
                      <a:endParaRPr 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900" u="none" strike="noStrike" dirty="0">
                          <a:effectLst/>
                        </a:rPr>
                        <a:t>310ml/min</a:t>
                      </a:r>
                      <a:endParaRPr 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538637047"/>
                  </a:ext>
                </a:extLst>
              </a:tr>
            </a:tbl>
          </a:graphicData>
        </a:graphic>
      </p:graphicFrame>
    </p:spTree>
    <p:extLst>
      <p:ext uri="{BB962C8B-B14F-4D97-AF65-F5344CB8AC3E}">
        <p14:creationId xmlns:p14="http://schemas.microsoft.com/office/powerpoint/2010/main" val="15316419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566</TotalTime>
  <Words>205</Words>
  <Application>Microsoft Office PowerPoint</Application>
  <PresentationFormat>画面に合わせる (4:3)</PresentationFormat>
  <Paragraphs>64</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游ゴシック</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中川博之</dc:creator>
  <cp:lastModifiedBy>中川 博之</cp:lastModifiedBy>
  <cp:revision>27</cp:revision>
  <cp:lastPrinted>2020-11-27T08:18:35Z</cp:lastPrinted>
  <dcterms:created xsi:type="dcterms:W3CDTF">2020-09-25T05:07:04Z</dcterms:created>
  <dcterms:modified xsi:type="dcterms:W3CDTF">2024-04-25T05:28:27Z</dcterms:modified>
</cp:coreProperties>
</file>